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104CF9-F552-4B54-B6A3-E6F0BC667DA8}">
  <a:tblStyle styleId="{0D104CF9-F552-4B54-B6A3-E6F0BC667DA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4C15B4A-26B3-4475-8BB3-8FFB9F75830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f7fcd7a42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g2f7fcd7a42d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f7fcd7a42d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g2f7fcd7a42d_1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f7fcd7a42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g2f7fcd7a42d_1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7fcd7a42d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g2f7fcd7a42d_1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f7fcd7a42d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8" name="Google Shape;738;g2f7fcd7a42d_1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f7fcd7a42d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g2f7fcd7a42d_1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f7fcd7a42d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1" name="Google Shape;771;g2f7fcd7a42d_1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f7fcd7a42d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" name="Google Shape;788;g2f7fcd7a42d_1_1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f7fcd7a42d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g2f7fcd7a42d_1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f7fcd7a42d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6" name="Google Shape;826;g2f7fcd7a42d_1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f7fcd7a42d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2" name="Google Shape;842;g2f7fcd7a42d_1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f7fcd7a42d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8" name="Google Shape;858;g2f7fcd7a42d_1_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f7fcd7a42d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4" name="Google Shape;874;g2f7fcd7a42d_1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f7fcd7a42d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9" name="Google Shape;889;g2f7fcd7a42d_1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f7fcd7a42d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g2f7fcd7a42d_1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f7fcd7a42d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8" name="Google Shape;918;g2f7fcd7a42d_1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f7fcd7a42d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4" name="Google Shape;934;g2f7fcd7a42d_1_3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f7fcd7a42d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9" name="Google Shape;949;g2f7fcd7a42d_1_3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f7fcd7a42d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3" name="Google Shape;963;g2f7fcd7a42d_1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f7fcd7a42d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g2f7fcd7a42d_1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f7fcd7a42d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7" name="Google Shape;997;g2f7fcd7a42d_1_3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f7fcd7a42d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5" name="Google Shape;1015;g2f7fcd7a42d_1_4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f7fcd7a42d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0" name="Google Shape;1030;g2f7fcd7a42d_1_4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f7fcd7a42d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4" name="Google Shape;1044;g2f7fcd7a42d_1_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f7fcd7a42d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9" name="Google Shape;1059;g2f7fcd7a42d_1_4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f7fcd7a42d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3" name="Google Shape;1073;g2f7fcd7a42d_1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f7fcd7a42d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8" name="Google Shape;1088;g2f7fcd7a42d_1_4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f7fcd7a42d_1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2" name="Google Shape;1102;g2f7fcd7a42d_1_4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f7fcd7a42d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7" name="Google Shape;1117;g2f7fcd7a42d_1_4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f7fcd7a42d_1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2" name="Google Shape;1132;g2f7fcd7a42d_1_5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f7fcd7a42d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7" name="Google Shape;1147;g2f7fcd7a42d_1_5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f7fcd7a42d_1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3" name="Google Shape;1163;g2f7fcd7a42d_1_5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8" name="Google Shape;117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2" name="Google Shape;119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6" name="Google Shape;1206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853b3e754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0" name="Google Shape;1220;g2853b3e7544_1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853b3e754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5" name="Google Shape;1235;g2853b3e7544_1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0" name="Google Shape;1250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3" name="Google Shape;126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6" name="Google Shape;127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9" name="Google Shape;128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2" name="Google Shape;130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7" name="Google Shape;131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2" name="Google Shape;133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6" name="Google Shape;1346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853b3e75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0" name="Google Shape;1360;g2853b3e754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2853b3e754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3" name="Google Shape;1373;g2853b3e7544_1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853b3e754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3" name="Google Shape;1393;g2853b3e7544_1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853b3e7544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8" name="Google Shape;1408;g2853b3e7544_1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853b3e7544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4" name="Google Shape;1424;g2853b3e7544_1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853b3e7544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8" name="Google Shape;1438;g2853b3e7544_1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853b3e754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2" name="Google Shape;1452;g2853b3e7544_1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853b3e7544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9" name="Google Shape;1469;g2853b3e7544_1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3" name="Google Shape;1483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8" name="Google Shape;150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9" name="Google Shape;1509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617245"/>
            <a:ext cx="2133600" cy="196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1.png"/><Relationship Id="rId6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37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6.png"/><Relationship Id="rId6" Type="http://schemas.openxmlformats.org/officeDocument/2006/relationships/image" Target="../media/image62.png"/><Relationship Id="rId7" Type="http://schemas.openxmlformats.org/officeDocument/2006/relationships/image" Target="../media/image59.png"/><Relationship Id="rId8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0.png"/><Relationship Id="rId6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3.png"/><Relationship Id="rId6" Type="http://schemas.openxmlformats.org/officeDocument/2006/relationships/image" Target="../media/image49.png"/><Relationship Id="rId7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71.png"/><Relationship Id="rId5" Type="http://schemas.openxmlformats.org/officeDocument/2006/relationships/image" Target="../media/image67.png"/><Relationship Id="rId6" Type="http://schemas.openxmlformats.org/officeDocument/2006/relationships/image" Target="../media/image72.png"/><Relationship Id="rId7" Type="http://schemas.openxmlformats.org/officeDocument/2006/relationships/image" Target="../media/image69.png"/><Relationship Id="rId8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8.png"/><Relationship Id="rId6" Type="http://schemas.openxmlformats.org/officeDocument/2006/relationships/image" Target="../media/image8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5.png"/><Relationship Id="rId6" Type="http://schemas.openxmlformats.org/officeDocument/2006/relationships/image" Target="../media/image7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3.png"/><Relationship Id="rId6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4.png"/><Relationship Id="rId6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3.png"/><Relationship Id="rId6" Type="http://schemas.openxmlformats.org/officeDocument/2006/relationships/image" Target="../media/image96.png"/><Relationship Id="rId7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8.png"/><Relationship Id="rId6" Type="http://schemas.openxmlformats.org/officeDocument/2006/relationships/image" Target="../media/image8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2.png"/><Relationship Id="rId6" Type="http://schemas.openxmlformats.org/officeDocument/2006/relationships/image" Target="../media/image104.png"/><Relationship Id="rId7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7.png"/><Relationship Id="rId6" Type="http://schemas.openxmlformats.org/officeDocument/2006/relationships/image" Target="../media/image94.png"/><Relationship Id="rId7" Type="http://schemas.openxmlformats.org/officeDocument/2006/relationships/image" Target="../media/image9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9.png"/><Relationship Id="rId6" Type="http://schemas.openxmlformats.org/officeDocument/2006/relationships/image" Target="../media/image99.png"/><Relationship Id="rId7" Type="http://schemas.openxmlformats.org/officeDocument/2006/relationships/image" Target="../media/image9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8.png"/><Relationship Id="rId6" Type="http://schemas.openxmlformats.org/officeDocument/2006/relationships/image" Target="../media/image9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9.png"/><Relationship Id="rId6" Type="http://schemas.openxmlformats.org/officeDocument/2006/relationships/image" Target="../media/image10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7.png"/><Relationship Id="rId6" Type="http://schemas.openxmlformats.org/officeDocument/2006/relationships/image" Target="../media/image9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2.png"/><Relationship Id="rId6" Type="http://schemas.openxmlformats.org/officeDocument/2006/relationships/image" Target="../media/image10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13.png"/><Relationship Id="rId6" Type="http://schemas.openxmlformats.org/officeDocument/2006/relationships/image" Target="../media/image1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1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16.png"/><Relationship Id="rId6" Type="http://schemas.openxmlformats.org/officeDocument/2006/relationships/image" Target="../media/image11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14.png"/><Relationship Id="rId6" Type="http://schemas.openxmlformats.org/officeDocument/2006/relationships/image" Target="../media/image134.png"/><Relationship Id="rId7" Type="http://schemas.openxmlformats.org/officeDocument/2006/relationships/image" Target="../media/image11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1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1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5.png"/><Relationship Id="rId6" Type="http://schemas.openxmlformats.org/officeDocument/2006/relationships/image" Target="../media/image12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7.png"/><Relationship Id="rId6" Type="http://schemas.openxmlformats.org/officeDocument/2006/relationships/image" Target="../media/image12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4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50.jpg"/><Relationship Id="rId6" Type="http://schemas.openxmlformats.org/officeDocument/2006/relationships/image" Target="../media/image147.jpg"/><Relationship Id="rId7" Type="http://schemas.openxmlformats.org/officeDocument/2006/relationships/image" Target="../media/image146.jpg"/><Relationship Id="rId8" Type="http://schemas.openxmlformats.org/officeDocument/2006/relationships/image" Target="../media/image148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31.png"/><Relationship Id="rId6" Type="http://schemas.openxmlformats.org/officeDocument/2006/relationships/image" Target="../media/image13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41.png"/><Relationship Id="rId6" Type="http://schemas.openxmlformats.org/officeDocument/2006/relationships/image" Target="../media/image13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3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44.png"/><Relationship Id="rId6" Type="http://schemas.openxmlformats.org/officeDocument/2006/relationships/image" Target="../media/image13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3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43.png"/><Relationship Id="rId6" Type="http://schemas.openxmlformats.org/officeDocument/2006/relationships/image" Target="../media/image142.png"/><Relationship Id="rId7" Type="http://schemas.openxmlformats.org/officeDocument/2006/relationships/image" Target="../media/image136.png"/><Relationship Id="rId8" Type="http://schemas.openxmlformats.org/officeDocument/2006/relationships/image" Target="../media/image14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1036" r="0" t="0"/>
          <a:stretch/>
        </p:blipFill>
        <p:spPr>
          <a:xfrm>
            <a:off x="0" y="764704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rgbClr val="953734"/>
                </a:solidFill>
                <a:latin typeface="Malgun Gothic"/>
                <a:ea typeface="Malgun Gothic"/>
                <a:cs typeface="Malgun Gothic"/>
                <a:sym typeface="Malgun Gothic"/>
              </a:rPr>
              <a:t>SW개발/HW제작 설계서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763701" y="3933050"/>
            <a:ext cx="687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77787B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명 : AI를 활용한 과일 자동분류 서비스</a:t>
            </a:r>
            <a:endParaRPr b="1" i="0" sz="2400" u="none" cap="none" strike="noStrike">
              <a:solidFill>
                <a:srgbClr val="77787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93" name="Google Shape;93;p13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94" name="Google Shape;94;p13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95" name="Google Shape;95;p13"/>
              <p:cNvCxnSpPr/>
              <p:nvPr/>
            </p:nvCxnSpPr>
            <p:spPr>
              <a:xfrm>
                <a:off x="728966" y="206489"/>
                <a:ext cx="1538778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B5AA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6" name="Google Shape;96;p1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내가 기획한 ICT가</a:t>
                </a:r>
                <a:endParaRPr b="1" i="0" sz="1200" u="none" cap="none" strike="noStrike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세상을 바꾼다면?</a:t>
                </a:r>
                <a:endParaRPr b="1" i="0" sz="1200" u="none" cap="none" strike="noStrike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97" name="Google Shape;9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3"/>
          <p:cNvSpPr txBox="1"/>
          <p:nvPr/>
        </p:nvSpPr>
        <p:spPr>
          <a:xfrm>
            <a:off x="808675" y="4754481"/>
            <a:ext cx="752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2024. 0</a:t>
            </a:r>
            <a:r>
              <a:rPr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r>
              <a:rPr b="0" i="0" lang="ko-KR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0" i="0" sz="1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1549" y="290666"/>
            <a:ext cx="868102" cy="27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9" name="Google Shape;219;p2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2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22"/>
          <p:cNvSpPr txBox="1"/>
          <p:nvPr/>
        </p:nvSpPr>
        <p:spPr>
          <a:xfrm>
            <a:off x="323527" y="692696"/>
            <a:ext cx="3565521" cy="285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서비스 구성도 - </a:t>
            </a:r>
            <a:r>
              <a:rPr b="1" i="0" lang="ko-KR" sz="10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시나리오</a:t>
            </a:r>
            <a:endParaRPr b="0" i="0" sz="105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650" y="1155325"/>
            <a:ext cx="7292400" cy="51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2" name="Google Shape;232;p2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2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2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서비스 구성도</a:t>
            </a:r>
            <a:r>
              <a:rPr b="1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시나리오</a:t>
            </a:r>
            <a:endParaRPr b="0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arenR"/>
            </a:pPr>
            <a:r>
              <a:rPr lang="ko-KR" sz="1200">
                <a:solidFill>
                  <a:schemeClr val="dk1"/>
                </a:solidFill>
              </a:rPr>
              <a:t>AI </a:t>
            </a: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모델을 이용해서 과일 이미지를 학습시켜 정상과일과 비정상과일 분류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arenR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과일 분류기를 만들기 위해 아두이노를 통한 컨베이어벨트과 분류기 자체 제작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arenR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라즈베리파이를 이용해 임베디드 카메라를 통한 사물이미지 데이터를 </a:t>
            </a:r>
            <a:r>
              <a:rPr lang="ko-KR" sz="1200">
                <a:solidFill>
                  <a:schemeClr val="dk1"/>
                </a:solidFill>
              </a:rPr>
              <a:t>AI </a:t>
            </a: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모델로 숫자 데이터로 분류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arenR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숫자 데이터를 기반으로 아두이노 서보모터로 분류기의 움직임을 제어 후 각 박스에 분류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arenR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데이터베이스로 숫자 데이터를 보낸 후 데이터베이스를 기반하여 프론트엔드와 백엔드를 이용한 분류 확인 웹서비스 구축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263" y="1963125"/>
            <a:ext cx="4291651" cy="306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6" name="Google Shape;246;p2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2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24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서비스 흐름도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208206" y="1467614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4572000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데이터 분류 (1):이미지 데이터를 수집하여 분류 시스템으로 전송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분류 결과 웹 송수신 (2):분류된 결과를 웹 인터페이스로 전송하여 사용자 친화적으로 제작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 제공 (3):분류된 데이터와 서비스 요청에 따라 사용자에게 필요한 정보를 제공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선별 작업 (4):하드웨어(H/W)가 분류된 결과를 기반으로 과일을 선별하여 패킹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분류별 검색 (5):사용자가 원하는 기준에 따라 분류된 데이터를 검색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서버 탐색 (6):서버는 지속적으로 데이터를 탐색하고 업데이트된 정보를 제공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200" y="2395837"/>
            <a:ext cx="4291799" cy="224469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1" name="Google Shape;261;p2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2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25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UI/UX 정의서 </a:t>
            </a: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설계서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4" name="Google Shape;2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5"/>
          <p:cNvSpPr txBox="1"/>
          <p:nvPr>
            <p:ph idx="11" type="ftr"/>
          </p:nvPr>
        </p:nvSpPr>
        <p:spPr>
          <a:xfrm>
            <a:off x="3124200" y="639530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267" name="Google Shape;267;p25"/>
          <p:cNvSpPr txBox="1"/>
          <p:nvPr/>
        </p:nvSpPr>
        <p:spPr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▪"/>
            </a:pPr>
            <a:r>
              <a:rPr b="0" i="0" lang="ko-KR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사전에 할당 받은 관리자 키 입력 &gt; 로그인 &gt; 자동 분류 결과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8" name="Google Shape;268;p25"/>
          <p:cNvGraphicFramePr/>
          <p:nvPr/>
        </p:nvGraphicFramePr>
        <p:xfrm>
          <a:off x="6228184" y="152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{C4C15B4A-26B3-4475-8BB3-8FFB9F758301}</a:tableStyleId>
              </a:tblPr>
              <a:tblGrid>
                <a:gridCol w="293675"/>
                <a:gridCol w="2436825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8" lvl="0" marL="84138" marR="0" rtl="0" algn="l">
                        <a:lnSpc>
                          <a:spcPct val="9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0" i="1" lang="ko-KR" sz="800" u="none" cap="none" strike="noStrike">
                          <a:solidFill>
                            <a:srgbClr val="0070C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리스트 참고</a:t>
                      </a:r>
                      <a:endParaRPr sz="1400" u="none" cap="none" strike="noStrike"/>
                    </a:p>
                  </a:txBody>
                  <a:tcPr marT="36000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로그인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로그인은 미리 할당 받은 키와 비밀번호를 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입력해야 로그인이 가능함. 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회원가입은 별도로 존재하지 않음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완료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로그인이 정상적으로 완료되면 화면이 어둡게 가려졌던 메인화면이 보여지고 좀 더 정확하게 정보를 확인 가능해짐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대시보드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사실상 메인 화면으로 버튼을 누르면 메인화면으로 돌아옴.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설정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간단한 설정기능.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cap="none" strike="noStrike"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로그아웃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초기의 페이지로 돌아감.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cap="none" strike="noStrike"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8" lvl="0" marL="85725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i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69" name="Google Shape;2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00" y="2147250"/>
            <a:ext cx="2340450" cy="31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4213" y="2587334"/>
            <a:ext cx="3225875" cy="22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7" name="Google Shape;277;p2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2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26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메뉴 구성도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925" y="2033540"/>
            <a:ext cx="8884151" cy="32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0" name="Google Shape;290;p2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p2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27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3" name="Google Shape;2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296" name="Google Shape;296;p27"/>
          <p:cNvGraphicFramePr/>
          <p:nvPr/>
        </p:nvGraphicFramePr>
        <p:xfrm>
          <a:off x="107502" y="13407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{C4C15B4A-26B3-4475-8BB3-8FFB9F758301}</a:tableStyleId>
              </a:tblPr>
              <a:tblGrid>
                <a:gridCol w="4673825"/>
                <a:gridCol w="937775"/>
                <a:gridCol w="3245400"/>
              </a:tblGrid>
              <a:tr h="271250">
                <a:tc rowSpan="6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기능 번호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A01-F01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기능 명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스플래시 스크린 표시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페이지 로드시 스플래시 스크린 표시</a:t>
                      </a:r>
                      <a:endParaRPr sz="1050" u="none" cap="none" strike="noStrike"/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32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페이지가 로드될 때 스플래시 스크린을 2초동안 표시하고 이후 사라지도록 처리</a:t>
                      </a:r>
                      <a:endParaRPr sz="1050" u="none" cap="none" strike="noStrike"/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로딩 애니메이션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2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요구사항 명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초기화시 로딩 화면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97" name="Google Shape;2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8525" y="1728885"/>
            <a:ext cx="2895600" cy="4023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4" name="Google Shape;304;p2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2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28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310" name="Google Shape;310;p28"/>
          <p:cNvGraphicFramePr/>
          <p:nvPr/>
        </p:nvGraphicFramePr>
        <p:xfrm>
          <a:off x="107502" y="13407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{C4C15B4A-26B3-4475-8BB3-8FFB9F758301}</a:tableStyleId>
              </a:tblPr>
              <a:tblGrid>
                <a:gridCol w="4673825"/>
                <a:gridCol w="937775"/>
                <a:gridCol w="3245400"/>
              </a:tblGrid>
              <a:tr h="271250">
                <a:tc rowSpan="6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기능 번호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A01-F02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기능 명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대시보드, 결과 테이블, 정확도 표시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-주요 통계 정보 표시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-분류된 과일의 상세 정보 제공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-분류 시스템의 정확도 표시</a:t>
                      </a:r>
                      <a:endParaRPr sz="1050" u="none" cap="none" strike="noStrike"/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32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-총 과일수, 정상 과일 수, 비정상 과일 수를 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카드 형태로 시각화하여 표시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-과일 ID, 과일 이름, 상태, 분류 시간을 포함한 데이터를 테이블 형식으로 표시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-정확도를 퍼센트 형태로 시각화하여 중앙에 배치된 카드에 표시</a:t>
                      </a:r>
                      <a:endParaRPr sz="1050" u="none" cap="none" strike="noStrike"/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카드 형태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2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요구사항 명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/>
                        <a:t>통계 정보, 결과 데이터, 정확도 데이터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1" name="Google Shape;31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00" y="1906500"/>
            <a:ext cx="4673826" cy="32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8" name="Google Shape;318;p2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2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29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화면설계서 - </a:t>
            </a:r>
            <a:r>
              <a:rPr b="1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인터페이스(sw)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324" name="Google Shape;3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00" y="1700453"/>
            <a:ext cx="2015675" cy="280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6300" y="1700450"/>
            <a:ext cx="4088195" cy="28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9"/>
          <p:cNvSpPr txBox="1"/>
          <p:nvPr/>
        </p:nvSpPr>
        <p:spPr>
          <a:xfrm>
            <a:off x="203038" y="4668675"/>
            <a:ext cx="182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&lt;스플래시 스크린&gt;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2587438" y="4668675"/>
            <a:ext cx="182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&lt;로그인 화면&gt;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6008088" y="4668675"/>
            <a:ext cx="182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&lt;메인 화면&gt;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2123175" y="2961300"/>
            <a:ext cx="3333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4545150" y="2961300"/>
            <a:ext cx="3333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2" name="Google Shape;33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74125" y="1700450"/>
            <a:ext cx="2051221" cy="28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8" name="Google Shape;338;p3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p3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p30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화면설계서 - </a:t>
            </a:r>
            <a:r>
              <a:rPr b="1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 (H/W)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344" name="Google Shape;3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800" y="1518013"/>
            <a:ext cx="3331600" cy="14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0800" y="3914200"/>
            <a:ext cx="3331600" cy="150510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 txBox="1"/>
          <p:nvPr/>
        </p:nvSpPr>
        <p:spPr>
          <a:xfrm>
            <a:off x="645700" y="2967900"/>
            <a:ext cx="269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컨베이어 벨트 과일 이동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173600" y="5521875"/>
            <a:ext cx="415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임베디드 카메라를 통한 과일 인식 및 분류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6816" y="2137724"/>
            <a:ext cx="3024884" cy="24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0"/>
          <p:cNvSpPr txBox="1"/>
          <p:nvPr/>
        </p:nvSpPr>
        <p:spPr>
          <a:xfrm>
            <a:off x="5476813" y="4711075"/>
            <a:ext cx="302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분류 결과 웹 서비스 제공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6" name="Google Shape;356;p3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3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31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엔티티관계도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9" name="Google Shape;3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3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362" name="Google Shape;362;p3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5000" y="1479125"/>
            <a:ext cx="5619600" cy="471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14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단계별 주요 산출물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111" name="Google Shape;111;p14"/>
          <p:cNvGraphicFramePr/>
          <p:nvPr/>
        </p:nvGraphicFramePr>
        <p:xfrm>
          <a:off x="1044750" y="13202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{0D104CF9-F552-4B54-B6A3-E6F0BC667DA8}</a:tableStyleId>
              </a:tblPr>
              <a:tblGrid>
                <a:gridCol w="1368150"/>
                <a:gridCol w="2088225"/>
                <a:gridCol w="1320150"/>
                <a:gridCol w="1320150"/>
                <a:gridCol w="1320150"/>
              </a:tblGrid>
              <a:tr h="2500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단계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DE9D8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산출물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/>
                        <a:t>일반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/>
                        <a:t>응용 소프트웨어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/>
                        <a:t>응용 하드웨어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</a:tr>
              <a:tr h="4454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/>
                        <a:t>∙모바일 APP</a:t>
                      </a:r>
                      <a:endParaRPr b="1" sz="70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/>
                        <a:t>∙Web 등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/>
                        <a:t>∙빅데이터</a:t>
                      </a:r>
                      <a:endParaRPr b="1" sz="70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/>
                        <a:t>∙인공지능</a:t>
                      </a:r>
                      <a:endParaRPr b="1" sz="70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/>
                        <a:t>∙블록체인 등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/>
                        <a:t>∙IoT</a:t>
                      </a:r>
                      <a:endParaRPr b="1" sz="70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/>
                        <a:t>∙로봇</a:t>
                      </a:r>
                      <a:endParaRPr b="1" sz="70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/>
                        <a:t>∙드론 등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</a:tr>
              <a:tr h="200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환경 분석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시장/기술 환경 분석서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설문조사 결과서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인터뷰 결과서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요구사항 분석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요구사항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유즈케이스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▲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▲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▲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196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아키텍처 설계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서비스 구성도(시스템 구성도)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서비스 흐름도(데이터 흐름도)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UI/UX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하드웨어/센서 구성도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row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기능 설계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메뉴 구성도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화면 설계서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엔티티 관계도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기능 처리도(기능 흐름도)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알고리즘 명세서/설명서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데이터 수집처리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하드웨어 설계도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개발 / 구현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프로그램 목록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테이블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핵심 소스코드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2" name="Google Shape;112;p1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○ 필수, △ 선택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0" name="Google Shape;370;p3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" name="Google Shape;371;p3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3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기능 처리도(기능 흐름도)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2"/>
          <p:cNvSpPr txBox="1"/>
          <p:nvPr>
            <p:ph idx="11" type="ftr"/>
          </p:nvPr>
        </p:nvSpPr>
        <p:spPr>
          <a:xfrm>
            <a:off x="3124200" y="64197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376" name="Google Shape;376;p32"/>
          <p:cNvGraphicFramePr/>
          <p:nvPr/>
        </p:nvGraphicFramePr>
        <p:xfrm>
          <a:off x="168879" y="213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{0D104CF9-F552-4B54-B6A3-E6F0BC667DA8}</a:tableStyleId>
              </a:tblPr>
              <a:tblGrid>
                <a:gridCol w="884877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기능 흐름도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411"/>
                      </a:srgbClr>
                    </a:solidFill>
                  </a:tcPr>
                </a:tc>
              </a:tr>
              <a:tr h="3796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7" name="Google Shape;377;p32"/>
          <p:cNvSpPr/>
          <p:nvPr/>
        </p:nvSpPr>
        <p:spPr>
          <a:xfrm>
            <a:off x="647707" y="2552102"/>
            <a:ext cx="7848600" cy="3564000"/>
          </a:xfrm>
          <a:prstGeom prst="roundRect">
            <a:avLst>
              <a:gd fmla="val 2189" name="adj"/>
            </a:avLst>
          </a:prstGeom>
          <a:noFill/>
          <a:ln cap="flat" cmpd="sng" w="19050">
            <a:solidFill>
              <a:srgbClr val="C4045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1903606" y="2641654"/>
            <a:ext cx="14400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분류할 과일 투입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32"/>
          <p:cNvCxnSpPr/>
          <p:nvPr/>
        </p:nvCxnSpPr>
        <p:spPr>
          <a:xfrm rot="5400000">
            <a:off x="2435918" y="3130654"/>
            <a:ext cx="360300" cy="15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0" name="Google Shape;380;p32"/>
          <p:cNvSpPr/>
          <p:nvPr/>
        </p:nvSpPr>
        <p:spPr>
          <a:xfrm>
            <a:off x="3873269" y="3081155"/>
            <a:ext cx="1440000" cy="539700"/>
          </a:xfrm>
          <a:prstGeom prst="can">
            <a:avLst>
              <a:gd fmla="val 25000" name="adj"/>
            </a:avLst>
          </a:prstGeom>
          <a:solidFill>
            <a:srgbClr val="EAEAEA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 분류 결과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2"/>
          <p:cNvSpPr/>
          <p:nvPr/>
        </p:nvSpPr>
        <p:spPr>
          <a:xfrm>
            <a:off x="967418" y="515965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1197275" y="5138050"/>
            <a:ext cx="253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사용자는 분류할 과일을 분류기에 둔다.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3" name="Google Shape;383;p32"/>
          <p:cNvGraphicFramePr/>
          <p:nvPr/>
        </p:nvGraphicFramePr>
        <p:xfrm>
          <a:off x="160442" y="11925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{0D104CF9-F552-4B54-B6A3-E6F0BC667DA8}</a:tableStyleId>
              </a:tblPr>
              <a:tblGrid>
                <a:gridCol w="1018750"/>
                <a:gridCol w="1656175"/>
                <a:gridCol w="1008100"/>
                <a:gridCol w="2016225"/>
                <a:gridCol w="720075"/>
                <a:gridCol w="1080125"/>
                <a:gridCol w="648075"/>
                <a:gridCol w="7181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 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A_01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Ai을 활용한 과일 자동분류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2024 . 07. 07 .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4941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Page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1/3</a:t>
                      </a:r>
                      <a:endParaRPr b="1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개요</a:t>
                      </a:r>
                      <a:endParaRPr b="1" i="0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411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OpenCV의 객체 인식 기능을이용하여 과일을 정상, 비정상으로 구분한뒤 실시간으로 구축된 웹서비스를 통해 과일 분류 결과를 확인할 수 있게 하는 서비스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천종원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4" name="Google Shape;384;p32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산출물 형식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/>
          <p:nvPr/>
        </p:nvSpPr>
        <p:spPr>
          <a:xfrm>
            <a:off x="1903606" y="3334917"/>
            <a:ext cx="14400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카메라가 객체를 인식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2"/>
          <p:cNvSpPr/>
          <p:nvPr/>
        </p:nvSpPr>
        <p:spPr>
          <a:xfrm>
            <a:off x="1903606" y="4008979"/>
            <a:ext cx="14400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학습된 모델의 판단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32"/>
          <p:cNvCxnSpPr/>
          <p:nvPr/>
        </p:nvCxnSpPr>
        <p:spPr>
          <a:xfrm rot="5400000">
            <a:off x="2435906" y="3820404"/>
            <a:ext cx="360300" cy="15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9" name="Google Shape;389;p32"/>
          <p:cNvSpPr/>
          <p:nvPr/>
        </p:nvSpPr>
        <p:spPr>
          <a:xfrm>
            <a:off x="1903606" y="4698729"/>
            <a:ext cx="14400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과일을 각 공간에 분류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32"/>
          <p:cNvCxnSpPr/>
          <p:nvPr/>
        </p:nvCxnSpPr>
        <p:spPr>
          <a:xfrm rot="5400000">
            <a:off x="2435906" y="4510154"/>
            <a:ext cx="360300" cy="15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1" name="Google Shape;391;p32"/>
          <p:cNvCxnSpPr/>
          <p:nvPr/>
        </p:nvCxnSpPr>
        <p:spPr>
          <a:xfrm>
            <a:off x="3343606" y="4163167"/>
            <a:ext cx="511800" cy="12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2" name="Google Shape;392;p32"/>
          <p:cNvSpPr/>
          <p:nvPr/>
        </p:nvSpPr>
        <p:spPr>
          <a:xfrm>
            <a:off x="3873281" y="4008979"/>
            <a:ext cx="14400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자동분류 결과를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서버에 전송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32"/>
          <p:cNvCxnSpPr>
            <a:stCxn id="392" idx="0"/>
            <a:endCxn id="380" idx="3"/>
          </p:cNvCxnSpPr>
          <p:nvPr/>
        </p:nvCxnSpPr>
        <p:spPr>
          <a:xfrm rot="10800000">
            <a:off x="4593281" y="3620779"/>
            <a:ext cx="0" cy="3882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4" name="Google Shape;394;p32"/>
          <p:cNvCxnSpPr/>
          <p:nvPr/>
        </p:nvCxnSpPr>
        <p:spPr>
          <a:xfrm>
            <a:off x="5313281" y="3343592"/>
            <a:ext cx="511800" cy="12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5" name="Google Shape;395;p32"/>
          <p:cNvSpPr/>
          <p:nvPr/>
        </p:nvSpPr>
        <p:spPr>
          <a:xfrm>
            <a:off x="5842956" y="3189392"/>
            <a:ext cx="14400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관리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2"/>
          <p:cNvSpPr/>
          <p:nvPr/>
        </p:nvSpPr>
        <p:spPr>
          <a:xfrm>
            <a:off x="5842956" y="4734554"/>
            <a:ext cx="14400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 화면 표시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32"/>
          <p:cNvCxnSpPr>
            <a:endCxn id="396" idx="0"/>
          </p:cNvCxnSpPr>
          <p:nvPr/>
        </p:nvCxnSpPr>
        <p:spPr>
          <a:xfrm flipH="1">
            <a:off x="6562956" y="3498854"/>
            <a:ext cx="8400" cy="12357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8" name="Google Shape;398;p32"/>
          <p:cNvSpPr/>
          <p:nvPr/>
        </p:nvSpPr>
        <p:spPr>
          <a:xfrm>
            <a:off x="967418" y="545385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2"/>
          <p:cNvSpPr txBox="1"/>
          <p:nvPr/>
        </p:nvSpPr>
        <p:spPr>
          <a:xfrm>
            <a:off x="1197275" y="5432250"/>
            <a:ext cx="384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과일 분류기의 학습된 모델이 과일의 정상, 비정상을 판단한다.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2"/>
          <p:cNvSpPr/>
          <p:nvPr/>
        </p:nvSpPr>
        <p:spPr>
          <a:xfrm>
            <a:off x="967418" y="574805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2"/>
          <p:cNvSpPr txBox="1"/>
          <p:nvPr/>
        </p:nvSpPr>
        <p:spPr>
          <a:xfrm>
            <a:off x="1197275" y="5726450"/>
            <a:ext cx="405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분류기의 라즈베리파이가 아두이노와 통신 및 제어 명령을 보낸다.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5098543" y="515965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2"/>
          <p:cNvSpPr txBox="1"/>
          <p:nvPr/>
        </p:nvSpPr>
        <p:spPr>
          <a:xfrm>
            <a:off x="5328400" y="5138050"/>
            <a:ext cx="253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결과를 서버에 전송한다.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2"/>
          <p:cNvSpPr/>
          <p:nvPr/>
        </p:nvSpPr>
        <p:spPr>
          <a:xfrm>
            <a:off x="5098543" y="545385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5328400" y="5432250"/>
            <a:ext cx="297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결과와 세부적인 내용을 화면에 표시한다.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1" name="Google Shape;411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" name="Google Shape;413;p3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알고리즘 명세서 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4" name="Google Shape;4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>
            <a:off x="377006" y="1467539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33"/>
          <p:cNvSpPr/>
          <p:nvPr/>
        </p:nvSpPr>
        <p:spPr>
          <a:xfrm>
            <a:off x="4572000" y="146755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9" name="Google Shape;41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350" y="1578900"/>
            <a:ext cx="4072674" cy="416373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1" name="Google Shape;421;p33"/>
          <p:cNvSpPr txBox="1"/>
          <p:nvPr/>
        </p:nvSpPr>
        <p:spPr>
          <a:xfrm>
            <a:off x="4850225" y="1578900"/>
            <a:ext cx="39066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과일 이미지 전처리 과정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과일 이미지 데이터를 수집한다.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과일 이미지를 224x224으로 조정한다.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과일 이미지 데이터를 선택한 모델이 학습하기에 알맞은 형태로 조정한다.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클래스 인덱스를 기반으로 클래스 이름 리스트를 생성한다.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증강 데이터를 위해 수평 반전 등의 증강 방식을 적용한다.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전처리된 데이터셋을 테스트용과 검증용으로 분할후 저장한다.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모델 학습 과정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선택한 모델의 구조를 분류의 정확도를 높이는 최적의 구조로 수정한다.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모델의 학습에 적합하게 전처리된 데이터 셋을 입력한다.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모델의 정확도를 평가한다.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제일 높은 정확도를 보여준 모델을 저장한다.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7" name="Google Shape;427;p3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" name="Google Shape;428;p3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9" name="Google Shape;429;p34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알고리즘 상세 설명서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0" name="Google Shape;4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4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433" name="Google Shape;433;p34"/>
          <p:cNvSpPr/>
          <p:nvPr/>
        </p:nvSpPr>
        <p:spPr>
          <a:xfrm>
            <a:off x="222250" y="1190349"/>
            <a:ext cx="8740200" cy="2855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34"/>
          <p:cNvSpPr/>
          <p:nvPr/>
        </p:nvSpPr>
        <p:spPr>
          <a:xfrm>
            <a:off x="228214" y="4249209"/>
            <a:ext cx="8728200" cy="1903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5" name="Google Shape;43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4"/>
          <p:cNvSpPr txBox="1"/>
          <p:nvPr/>
        </p:nvSpPr>
        <p:spPr>
          <a:xfrm>
            <a:off x="228225" y="1201202"/>
            <a:ext cx="85422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CNN 계열의 최신 모델 </a:t>
            </a:r>
            <a:r>
              <a:rPr b="1" i="0" lang="ko-KR" sz="18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Faster R-CNN</a:t>
            </a: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ko-KR" sz="1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VS</a:t>
            </a: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실시간 객체 인식의 강자 </a:t>
            </a:r>
            <a:r>
              <a:rPr b="1" i="0" lang="ko-KR" sz="18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endParaRPr b="0" i="0" sz="1200" u="sng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7" name="Google Shape;43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4395" y="4313995"/>
            <a:ext cx="3315476" cy="17742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8" name="Google Shape;43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7950" y="4318750"/>
            <a:ext cx="2952325" cy="176473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9" name="Google Shape;439;p34"/>
          <p:cNvSpPr txBox="1"/>
          <p:nvPr/>
        </p:nvSpPr>
        <p:spPr>
          <a:xfrm>
            <a:off x="2203575" y="6153000"/>
            <a:ext cx="459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&lt;논문. 객체 검출을 위한 CNN과 YOLO 성능 비교 실험&gt;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34"/>
          <p:cNvSpPr txBox="1"/>
          <p:nvPr/>
        </p:nvSpPr>
        <p:spPr>
          <a:xfrm>
            <a:off x="4867700" y="1593625"/>
            <a:ext cx="4096800" cy="2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&lt;YOLO&gt;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YOLO는 이미지 전체를 한 번만 처리하여 객체를 인식하고 위치를 추정해 매우 빠른 속도를 보여준다.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이미지를 그리드로 나누고 각 그리드 셀이 객체 존재 여부와 경계 상자를 예측하도록 학습하는 방식으로 작동한다.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전방 전달만으로 객체를 탐지하고 분류하여 실시간 애플리케이션에 적합하다.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높은 FPS를 제공해 실시간 환경에서 효과적이다.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4"/>
          <p:cNvSpPr txBox="1"/>
          <p:nvPr/>
        </p:nvSpPr>
        <p:spPr>
          <a:xfrm>
            <a:off x="424350" y="1593625"/>
            <a:ext cx="40968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&lt;Faster R-CNN&gt;</a:t>
            </a:r>
            <a:endParaRPr b="0" i="0" sz="14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Faster R-CNN은 region proposal network를 사용하여 candidate object locations를 생성하는 객체 탐지를 위한 심층 학습 모델이다. </a:t>
            </a:r>
            <a:endParaRPr b="0" i="0" sz="11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그런 다음 모델은 두 번째 네트워크를 사용하여 제안된 region을 분류하고 해당 위치를 세분화한다.</a:t>
            </a:r>
            <a:endParaRPr b="0" i="0" sz="11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더 빠른 R-CNN은 높은 정확도로 알려져 있으며 이미지 및 비디오에서 객체 탐지에 자주 사용된다.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7" name="Google Shape;447;p35"/>
          <p:cNvCxnSpPr/>
          <p:nvPr/>
        </p:nvCxnSpPr>
        <p:spPr>
          <a:xfrm>
            <a:off x="424356" y="541195"/>
            <a:ext cx="28800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8" name="Google Shape;448;p3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9" name="Google Shape;449;p35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데이터 수집처리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0" name="Google Shape;45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5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453" name="Google Shape;453;p3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3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5" name="Google Shape;45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038" y="1790019"/>
            <a:ext cx="854392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2" name="Google Shape;462;p3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3" name="Google Shape;463;p3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36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프로그램 - 목록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5" name="Google Shape;4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6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468" name="Google Shape;46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277150"/>
            <a:ext cx="8812099" cy="453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5" name="Google Shape;475;p3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3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7" name="Google Shape;477;p37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테이블 정의서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8" name="Google Shape;47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481" name="Google Shape;481;p3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37"/>
          <p:cNvSpPr/>
          <p:nvPr/>
        </p:nvSpPr>
        <p:spPr>
          <a:xfrm>
            <a:off x="222250" y="1473900"/>
            <a:ext cx="2895600" cy="4386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37"/>
          <p:cNvSpPr/>
          <p:nvPr/>
        </p:nvSpPr>
        <p:spPr>
          <a:xfrm>
            <a:off x="3203850" y="1473900"/>
            <a:ext cx="5659800" cy="4386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4" name="Google Shape;48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325" y="2405500"/>
            <a:ext cx="2794325" cy="234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3925" y="2032500"/>
            <a:ext cx="5328600" cy="306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2" name="Google Shape;492;p3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3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38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핵심소스코드(1) 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5" name="Google Shape;49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3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9" name="Google Shape;4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075" y="1649237"/>
            <a:ext cx="7435848" cy="43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6" name="Google Shape;506;p3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3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p39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핵심소스코드(2)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9" name="Google Shape;50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3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12" name="Google Shape;512;p39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3" name="Google Shape;51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075" y="1524862"/>
            <a:ext cx="7471852" cy="46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0" name="Google Shape;520;p4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1" name="Google Shape;521;p4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2" name="Google Shape;522;p40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핵심소스코드(3)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3" name="Google Shape;52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4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26" name="Google Shape;526;p40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838" y="1624400"/>
            <a:ext cx="8110326" cy="44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4" name="Google Shape;534;p4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4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6" name="Google Shape;536;p41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핵심소스코드(4)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7" name="Google Shape;53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4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1" name="Google Shape;54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8359" y="1700861"/>
            <a:ext cx="6707290" cy="4286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0" name="Google Shape;120;p1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1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5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2525" y="1555327"/>
            <a:ext cx="3976650" cy="25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4397700" y="4110800"/>
            <a:ext cx="474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&lt;시각 인식 지능의 발전&gt;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출처: 최근 인공지능 개발 트렌드와 미래의 진화 방향-LG경영연구원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875" y="1329151"/>
            <a:ext cx="2021345" cy="27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1110850" y="4110800"/>
            <a:ext cx="253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&lt;이미지 인식 시장의 성장 예측&gt;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출처: Mordor Intelligence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876300" y="4881950"/>
            <a:ext cx="82677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객체 인식 기술은 컴퓨터 비전의 핵심 기술 중 하나로, 이미지나 비디오에서 특정 객체를 식별하고 그 위치를 파악하는 기술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주로 딥러닝 알고리즘중 컨볼루션 신경망(CNN)을 사용하여 발전함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객체 인식은 자율주행차, 보안 시스템, 영상 분석 등 다양한 응용 분야에서 중요하게 사용됨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8" name="Google Shape;548;p4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9" name="Google Shape;549;p4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42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핵심소스코드(5)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1" name="Google Shape;55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4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54" name="Google Shape;554;p42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5" name="Google Shape;55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200" y="1785474"/>
            <a:ext cx="7637601" cy="41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4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4" name="Google Shape;564;p43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핵심소스코드(6)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5" name="Google Shape;5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68" name="Google Shape;568;p43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9" name="Google Shape;56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67" y="1784963"/>
            <a:ext cx="7751859" cy="41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6" name="Google Shape;576;p4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4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8" name="Google Shape;578;p44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핵심소스코드(7)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9" name="Google Shape;57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4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82" name="Google Shape;582;p44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3" name="Google Shape;58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913" y="1812210"/>
            <a:ext cx="6970173" cy="40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0" name="Google Shape;590;p4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1" name="Google Shape;591;p4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45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핵심소스코드(8)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3" name="Google Shape;59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p4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96" name="Google Shape;596;p45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7" name="Google Shape;59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875" y="1563489"/>
            <a:ext cx="7588248" cy="45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4" name="Google Shape;604;p4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4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6" name="Google Shape;606;p46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핵심소스코드(9)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7" name="Google Shape;60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4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1" name="Google Shape;61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0409" y="1846488"/>
            <a:ext cx="7023181" cy="3995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8" name="Google Shape;618;p4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4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p47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핵심소스코드(10)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1" name="Google Shape;62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4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24" name="Google Shape;624;p47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5" name="Google Shape;62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951" y="1763901"/>
            <a:ext cx="7396101" cy="41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2" name="Google Shape;632;p4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3" name="Google Shape;633;p4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4" name="Google Shape;634;p48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핵심소스코드(11)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5" name="Google Shape;6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4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9" name="Google Shape;63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9238" y="1595425"/>
            <a:ext cx="5885527" cy="9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7305" y="2551812"/>
            <a:ext cx="6369408" cy="258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7" name="Google Shape;647;p4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p4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p49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핵심소스코드(12)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0" name="Google Shape;6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4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53" name="Google Shape;653;p49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4" name="Google Shape;65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265" y="1991300"/>
            <a:ext cx="7665475" cy="370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1" name="Google Shape;661;p5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5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3" name="Google Shape;663;p50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5s 핵심소스코드(13)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4" name="Google Shape;6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5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67" name="Google Shape;667;p50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8" name="Google Shape;66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6025" y="1539975"/>
            <a:ext cx="4403200" cy="5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6225" y="2191275"/>
            <a:ext cx="3872426" cy="233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6900" y="4530723"/>
            <a:ext cx="4762998" cy="15419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p50"/>
          <p:cNvCxnSpPr/>
          <p:nvPr/>
        </p:nvCxnSpPr>
        <p:spPr>
          <a:xfrm flipH="1" rot="10800000">
            <a:off x="5933625" y="3343125"/>
            <a:ext cx="1181100" cy="19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73" name="Google Shape;673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33627" y="1977350"/>
            <a:ext cx="2478499" cy="112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1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9" name="Google Shape;679;p5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5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1" name="Google Shape;681;p51"/>
          <p:cNvSpPr txBox="1"/>
          <p:nvPr/>
        </p:nvSpPr>
        <p:spPr>
          <a:xfrm>
            <a:off x="323525" y="692700"/>
            <a:ext cx="3327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2" name="Google Shape;6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5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85" name="Google Shape;685;p51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6" name="Google Shape;68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505" y="1873207"/>
            <a:ext cx="6685006" cy="394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7" name="Google Shape;137;p1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16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 txBox="1"/>
          <p:nvPr/>
        </p:nvSpPr>
        <p:spPr>
          <a:xfrm>
            <a:off x="424350" y="4330225"/>
            <a:ext cx="86409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CNN이란 동물의 시각피질의 구조에서 영감을 받아 만들어진 딥러닝 신경망 모델로 특징을 추출하는 Convolution 층과 정보를 압축하는  Pooling 층의 반복으로 구성되며 후반에 다층 퍼셉트론 층으로 구성되어있다.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특히 Convolution Layer는 ‘</a:t>
            </a: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평행이동 불변성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’을 가지기 때문에 위치 정보에 구애받지 않고 각 특성들을 인식할 수 있다.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FC Layer 와는 다르게 Convolution Layer는 이미지의 일부를 여러 번에 걸쳐서 위치를 바꾸어가며 특성을 검출해 위치와 무관하게 이미지의 특성을 추출하고 학습한다.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3167850" y="3980575"/>
            <a:ext cx="280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&lt;CNN의 전체적인 네트워크 구조&gt;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출처: CNN(Convolutional Neural Networks) 쉽게 이해하기 : https://medium.com/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875" y="1277100"/>
            <a:ext cx="6790250" cy="25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2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3" name="Google Shape;693;p5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4" name="Google Shape;694;p5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5" name="Google Shape;695;p52"/>
          <p:cNvSpPr txBox="1"/>
          <p:nvPr/>
        </p:nvSpPr>
        <p:spPr>
          <a:xfrm>
            <a:off x="323525" y="692700"/>
            <a:ext cx="3327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드(2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6" name="Google Shape;6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5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99" name="Google Shape;699;p52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0" name="Google Shape;70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74" y="1491113"/>
            <a:ext cx="8105651" cy="47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3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7" name="Google Shape;707;p5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5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9" name="Google Shape;709;p53"/>
          <p:cNvSpPr txBox="1"/>
          <p:nvPr/>
        </p:nvSpPr>
        <p:spPr>
          <a:xfrm>
            <a:off x="323525" y="692700"/>
            <a:ext cx="3327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드(3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0" name="Google Shape;7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5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713" name="Google Shape;713;p53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4" name="Google Shape;71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838" y="1571849"/>
            <a:ext cx="7610324" cy="45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4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1" name="Google Shape;721;p5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2" name="Google Shape;722;p5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3" name="Google Shape;723;p54"/>
          <p:cNvSpPr txBox="1"/>
          <p:nvPr/>
        </p:nvSpPr>
        <p:spPr>
          <a:xfrm>
            <a:off x="323525" y="692700"/>
            <a:ext cx="3327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드(4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4" name="Google Shape;72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5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727" name="Google Shape;727;p54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8" name="Google Shape;72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400" y="1542622"/>
            <a:ext cx="4567188" cy="2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4674" y="1462350"/>
            <a:ext cx="3389775" cy="2698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Google Shape;731;p54"/>
          <p:cNvCxnSpPr/>
          <p:nvPr/>
        </p:nvCxnSpPr>
        <p:spPr>
          <a:xfrm flipH="1" rot="10800000">
            <a:off x="4419825" y="2976100"/>
            <a:ext cx="11124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2" name="Google Shape;732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0625" y="4241024"/>
            <a:ext cx="2672751" cy="1864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54"/>
          <p:cNvCxnSpPr/>
          <p:nvPr/>
        </p:nvCxnSpPr>
        <p:spPr>
          <a:xfrm flipH="1">
            <a:off x="3800600" y="3721450"/>
            <a:ext cx="1823400" cy="8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4" name="Google Shape;73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2775" y="4423256"/>
            <a:ext cx="3929327" cy="14996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54"/>
          <p:cNvCxnSpPr/>
          <p:nvPr/>
        </p:nvCxnSpPr>
        <p:spPr>
          <a:xfrm>
            <a:off x="3812000" y="5235275"/>
            <a:ext cx="157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5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1" name="Google Shape;741;p5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2" name="Google Shape;742;p5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3" name="Google Shape;743;p55"/>
          <p:cNvSpPr txBox="1"/>
          <p:nvPr/>
        </p:nvSpPr>
        <p:spPr>
          <a:xfrm>
            <a:off x="323525" y="692700"/>
            <a:ext cx="3327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드(5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4" name="Google Shape;74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5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747" name="Google Shape;747;p55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8" name="Google Shape;74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00" y="2288102"/>
            <a:ext cx="4319175" cy="311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28275"/>
            <a:ext cx="4392499" cy="293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1" name="Google Shape;751;p55"/>
          <p:cNvCxnSpPr/>
          <p:nvPr/>
        </p:nvCxnSpPr>
        <p:spPr>
          <a:xfrm>
            <a:off x="4110175" y="4019625"/>
            <a:ext cx="9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6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7" name="Google Shape;757;p5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p5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9" name="Google Shape;759;p56"/>
          <p:cNvSpPr txBox="1"/>
          <p:nvPr/>
        </p:nvSpPr>
        <p:spPr>
          <a:xfrm>
            <a:off x="323525" y="692700"/>
            <a:ext cx="3327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드(6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0" name="Google Shape;76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2" name="Google Shape;762;p5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763" name="Google Shape;763;p56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4" name="Google Shape;76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897" y="1462354"/>
            <a:ext cx="5206902" cy="33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8800" y="2343350"/>
            <a:ext cx="3533301" cy="2163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56"/>
          <p:cNvCxnSpPr/>
          <p:nvPr/>
        </p:nvCxnSpPr>
        <p:spPr>
          <a:xfrm>
            <a:off x="4660650" y="3285675"/>
            <a:ext cx="108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8" name="Google Shape;76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9700" y="4506662"/>
            <a:ext cx="3752408" cy="131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7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74" name="Google Shape;774;p5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5" name="Google Shape;775;p5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6" name="Google Shape;776;p57"/>
          <p:cNvSpPr txBox="1"/>
          <p:nvPr/>
        </p:nvSpPr>
        <p:spPr>
          <a:xfrm>
            <a:off x="323525" y="692700"/>
            <a:ext cx="3327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드(7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7" name="Google Shape;77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9" name="Google Shape;779;p5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780" name="Google Shape;78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00" y="1462348"/>
            <a:ext cx="5023773" cy="32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5675" y="1849765"/>
            <a:ext cx="3738825" cy="247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8112" y="4714174"/>
            <a:ext cx="6587774" cy="149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4" name="Google Shape;784;p57"/>
          <p:cNvCxnSpPr/>
          <p:nvPr/>
        </p:nvCxnSpPr>
        <p:spPr>
          <a:xfrm>
            <a:off x="4695075" y="3480625"/>
            <a:ext cx="95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5" name="Google Shape;785;p57"/>
          <p:cNvCxnSpPr/>
          <p:nvPr/>
        </p:nvCxnSpPr>
        <p:spPr>
          <a:xfrm flipH="1">
            <a:off x="6690475" y="4329275"/>
            <a:ext cx="848700" cy="7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8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91" name="Google Shape;791;p5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2" name="Google Shape;792;p5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3" name="Google Shape;793;p58"/>
          <p:cNvSpPr txBox="1"/>
          <p:nvPr/>
        </p:nvSpPr>
        <p:spPr>
          <a:xfrm>
            <a:off x="323525" y="692700"/>
            <a:ext cx="3327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드(8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4" name="Google Shape;79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6" name="Google Shape;796;p5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797" name="Google Shape;797;p58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8" name="Google Shape;79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500" y="1538562"/>
            <a:ext cx="2851499" cy="2643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8875" y="1514876"/>
            <a:ext cx="4117502" cy="269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350" y="4205549"/>
            <a:ext cx="2629050" cy="189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4200" y="4205550"/>
            <a:ext cx="3044870" cy="189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2875" y="4818525"/>
            <a:ext cx="2773024" cy="590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4" name="Google Shape;804;p58"/>
          <p:cNvCxnSpPr/>
          <p:nvPr/>
        </p:nvCxnSpPr>
        <p:spPr>
          <a:xfrm flipH="1" rot="10800000">
            <a:off x="3146850" y="2941750"/>
            <a:ext cx="1055100" cy="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5" name="Google Shape;805;p58"/>
          <p:cNvCxnSpPr/>
          <p:nvPr/>
        </p:nvCxnSpPr>
        <p:spPr>
          <a:xfrm flipH="1">
            <a:off x="2699725" y="3710000"/>
            <a:ext cx="1433400" cy="6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6" name="Google Shape;806;p58"/>
          <p:cNvCxnSpPr/>
          <p:nvPr/>
        </p:nvCxnSpPr>
        <p:spPr>
          <a:xfrm>
            <a:off x="2711075" y="5395825"/>
            <a:ext cx="59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7" name="Google Shape;807;p58"/>
          <p:cNvCxnSpPr/>
          <p:nvPr/>
        </p:nvCxnSpPr>
        <p:spPr>
          <a:xfrm>
            <a:off x="5680050" y="5107925"/>
            <a:ext cx="8142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9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13" name="Google Shape;813;p5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4" name="Google Shape;814;p5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5" name="Google Shape;815;p59"/>
          <p:cNvSpPr txBox="1"/>
          <p:nvPr/>
        </p:nvSpPr>
        <p:spPr>
          <a:xfrm>
            <a:off x="323525" y="692700"/>
            <a:ext cx="3327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드(9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6" name="Google Shape;81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8" name="Google Shape;818;p5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819" name="Google Shape;819;p59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0" name="Google Shape;82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1077" y="1462353"/>
            <a:ext cx="3701849" cy="232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950" y="3786056"/>
            <a:ext cx="2765127" cy="2393219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59"/>
          <p:cNvSpPr txBox="1"/>
          <p:nvPr/>
        </p:nvSpPr>
        <p:spPr>
          <a:xfrm>
            <a:off x="371550" y="1645725"/>
            <a:ext cx="221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 과정 코드(1)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0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29" name="Google Shape;829;p6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6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1" name="Google Shape;831;p60"/>
          <p:cNvSpPr txBox="1"/>
          <p:nvPr/>
        </p:nvSpPr>
        <p:spPr>
          <a:xfrm>
            <a:off x="323525" y="692700"/>
            <a:ext cx="3568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드(10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2" name="Google Shape;8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p6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835" name="Google Shape;835;p60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6" name="Google Shape;83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60"/>
          <p:cNvSpPr txBox="1"/>
          <p:nvPr/>
        </p:nvSpPr>
        <p:spPr>
          <a:xfrm>
            <a:off x="371550" y="1645725"/>
            <a:ext cx="221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 과정 코드(2)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8" name="Google Shape;83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500" y="1577052"/>
            <a:ext cx="4542599" cy="25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8500" y="4115043"/>
            <a:ext cx="3700649" cy="1892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1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45" name="Google Shape;845;p6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6" name="Google Shape;846;p6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7" name="Google Shape;847;p61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드(11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8" name="Google Shape;8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6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6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851" name="Google Shape;851;p61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2" name="Google Shape;85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1"/>
          <p:cNvSpPr txBox="1"/>
          <p:nvPr/>
        </p:nvSpPr>
        <p:spPr>
          <a:xfrm>
            <a:off x="371550" y="1645725"/>
            <a:ext cx="221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 과정 코드(3)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4" name="Google Shape;85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05" y="2356774"/>
            <a:ext cx="4315650" cy="33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2350" y="2787723"/>
            <a:ext cx="3925359" cy="245489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087" y="989411"/>
            <a:ext cx="5789825" cy="31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3" name="Google Shape;153;p1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1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17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323525" y="4008675"/>
            <a:ext cx="8640900" cy="21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&lt;2023년 기준 TOP 10 객체 탐지 모델&gt;</a:t>
            </a:r>
            <a:endParaRPr b="0" i="0" sz="12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[YOLOv7]</a:t>
            </a:r>
            <a:r>
              <a:rPr b="0" i="0" lang="ko-KR" sz="12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높은 정확도로 실시간으로 개체를 탐지할 수 있으며 대규모 데이터 세트에서 학습할 수 있고 매우 효율적이며 저가형 장치에서 실행할 수 있다.</a:t>
            </a:r>
            <a:endParaRPr b="0" i="0" sz="12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[EfficientDet]</a:t>
            </a:r>
            <a:r>
              <a:rPr b="0" i="0" lang="ko-KR" sz="12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효율적인 백본 네트워크와 새로운 감지 헤드 세트를 사용하는 객체 탐지용 딥 러닝 모델이다. 여러 벤치마크 데이터 세트에서 최첨단 결과를 달성했으며 대규모 데이터 세트에서 훈련할 수 있다.</a:t>
            </a:r>
            <a:endParaRPr b="0" i="0" sz="12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[Faster R-CNN] </a:t>
            </a:r>
            <a:r>
              <a:rPr b="0" i="0" lang="ko-KR" sz="12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region proposal network를 사용하여 candidate object locations를 생성하는 객체 탐지를 위한 심층 학습 모델이다.</a:t>
            </a:r>
            <a:endParaRPr b="0" i="0" sz="12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[Cascade R-CNN] </a:t>
            </a:r>
            <a:r>
              <a:rPr b="0" i="0" lang="ko-KR" sz="1200" u="none" cap="none" strike="noStrike">
                <a:solidFill>
                  <a:srgbClr val="0F172A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객체 탐지의 정확도를 향상시키기 위해 R-CNN 네트워크의 Cascade를 사용하는 객체 탐지를 위한 딥 러닝 모델이다.</a:t>
            </a:r>
            <a:endParaRPr b="0" i="0" sz="1200" u="none" cap="none" strike="noStrike">
              <a:solidFill>
                <a:srgbClr val="0F172A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5360675" y="3883050"/>
            <a:ext cx="43572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출처: Medium의 TOP 10 Object Detection Models in 2023!</a:t>
            </a:r>
            <a:endParaRPr b="1" i="0" sz="900" u="none" cap="none" strike="noStrike">
              <a:solidFill>
                <a:srgbClr val="2424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2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1" name="Google Shape;861;p6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2" name="Google Shape;862;p6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3" name="Google Shape;863;p62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드(12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4" name="Google Shape;86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6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6" name="Google Shape;866;p6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867" name="Google Shape;867;p62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8" name="Google Shape;86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62"/>
          <p:cNvSpPr txBox="1"/>
          <p:nvPr/>
        </p:nvSpPr>
        <p:spPr>
          <a:xfrm>
            <a:off x="371550" y="1645725"/>
            <a:ext cx="221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 과정 코드(4)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0" name="Google Shape;87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00" y="2269502"/>
            <a:ext cx="4918999" cy="314909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1" name="Google Shape;87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900" y="2402317"/>
            <a:ext cx="3821198" cy="288346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3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77" name="Google Shape;877;p6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6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9" name="Google Shape;879;p63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드(13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0" name="Google Shape;88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6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883" name="Google Shape;883;p63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4" name="Google Shape;88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3"/>
          <p:cNvSpPr txBox="1"/>
          <p:nvPr/>
        </p:nvSpPr>
        <p:spPr>
          <a:xfrm>
            <a:off x="371550" y="1645725"/>
            <a:ext cx="221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 과정 코드(5)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6" name="Google Shape;88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5148" y="2055235"/>
            <a:ext cx="5173699" cy="357762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4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92" name="Google Shape;892;p6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3" name="Google Shape;893;p6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4" name="Google Shape;894;p64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EficientDet-D0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드(14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5" name="Google Shape;89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6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7" name="Google Shape;897;p6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898" name="Google Shape;898;p64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9" name="Google Shape;89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4"/>
          <p:cNvSpPr txBox="1"/>
          <p:nvPr/>
        </p:nvSpPr>
        <p:spPr>
          <a:xfrm>
            <a:off x="864675" y="1576900"/>
            <a:ext cx="74658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EfficientDet-D0 모델 학습이 완료된 모습</a:t>
            </a:r>
            <a:endParaRPr b="1"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1" name="Google Shape;90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936" y="2181897"/>
            <a:ext cx="7188127" cy="332429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5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07" name="Google Shape;907;p6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6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9" name="Google Shape;909;p65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0" name="Google Shape;91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6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2" name="Google Shape;912;p6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913" name="Google Shape;913;p65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4" name="Google Shape;91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8400" y="2337273"/>
            <a:ext cx="5607225" cy="30135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6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1" name="Google Shape;921;p6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2" name="Google Shape;922;p6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3" name="Google Shape;923;p66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핵심소스코드(2)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4" name="Google Shape;9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6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6" name="Google Shape;926;p6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927" name="Google Shape;927;p66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8" name="Google Shape;92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376" y="1538547"/>
            <a:ext cx="6685251" cy="26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9363" y="4362575"/>
            <a:ext cx="3166561" cy="18693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1" name="Google Shape;93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935" y="4356426"/>
            <a:ext cx="2760615" cy="18693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7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37" name="Google Shape;937;p6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6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9" name="Google Shape;939;p67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핵심소스코드(3)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0" name="Google Shape;9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2" name="Google Shape;942;p6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943" name="Google Shape;943;p67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4" name="Google Shape;94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4326" y="1538556"/>
            <a:ext cx="4655350" cy="26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0521" y="4213989"/>
            <a:ext cx="6722954" cy="169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8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2" name="Google Shape;952;p6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6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68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핵심소스코드(4)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5" name="Google Shape;9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6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7" name="Google Shape;957;p6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958" name="Google Shape;958;p68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9" name="Google Shape;95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100" y="1798713"/>
            <a:ext cx="5957808" cy="409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9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66" name="Google Shape;966;p6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7" name="Google Shape;967;p6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8" name="Google Shape;968;p69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핵심소스코드(5)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9" name="Google Shape;96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6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1" name="Google Shape;971;p6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972" name="Google Shape;972;p69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3" name="Google Shape;97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1" y="1462346"/>
            <a:ext cx="4572001" cy="26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875" y="4098850"/>
            <a:ext cx="3968123" cy="212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5001" y="4152576"/>
            <a:ext cx="3864049" cy="2018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7" name="Google Shape;977;p69"/>
          <p:cNvCxnSpPr/>
          <p:nvPr/>
        </p:nvCxnSpPr>
        <p:spPr>
          <a:xfrm flipH="1" rot="10800000">
            <a:off x="3949625" y="5372875"/>
            <a:ext cx="550500" cy="4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0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83" name="Google Shape;983;p7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4" name="Google Shape;984;p7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5" name="Google Shape;985;p70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핵심소스코드(6)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6" name="Google Shape;98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7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8" name="Google Shape;988;p7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989" name="Google Shape;989;p70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0" name="Google Shape;99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101" y="2571634"/>
            <a:ext cx="5045274" cy="25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375" y="1837876"/>
            <a:ext cx="3124198" cy="15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3384" y="3803199"/>
            <a:ext cx="3348740" cy="158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4" name="Google Shape;994;p70"/>
          <p:cNvCxnSpPr/>
          <p:nvPr/>
        </p:nvCxnSpPr>
        <p:spPr>
          <a:xfrm>
            <a:off x="6896975" y="3182450"/>
            <a:ext cx="0" cy="8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1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00" name="Google Shape;1000;p7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7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2" name="Google Shape;1002;p71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핵심소스코드(7)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3" name="Google Shape;100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7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5" name="Google Shape;1005;p7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006" name="Google Shape;1006;p71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7" name="Google Shape;100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5089" y="1462352"/>
            <a:ext cx="5033825" cy="291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5100" y="4377450"/>
            <a:ext cx="3153024" cy="181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0" name="Google Shape;1010;p71"/>
          <p:cNvCxnSpPr/>
          <p:nvPr/>
        </p:nvCxnSpPr>
        <p:spPr>
          <a:xfrm>
            <a:off x="4572013" y="4076975"/>
            <a:ext cx="0" cy="3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11" name="Google Shape;1011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8128" y="4377443"/>
            <a:ext cx="3180300" cy="1819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2" name="Google Shape;1012;p71"/>
          <p:cNvCxnSpPr/>
          <p:nvPr/>
        </p:nvCxnSpPr>
        <p:spPr>
          <a:xfrm>
            <a:off x="4832675" y="5911900"/>
            <a:ext cx="6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7" name="Google Shape;167;p1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1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8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4" name="Google Shape;174;p18"/>
          <p:cNvGraphicFramePr/>
          <p:nvPr/>
        </p:nvGraphicFramePr>
        <p:xfrm>
          <a:off x="152400" y="106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{C4C15B4A-26B3-4475-8BB3-8FFB9F758301}</a:tableStyleId>
              </a:tblPr>
              <a:tblGrid>
                <a:gridCol w="836775"/>
                <a:gridCol w="585750"/>
                <a:gridCol w="492775"/>
                <a:gridCol w="715925"/>
                <a:gridCol w="1366750"/>
                <a:gridCol w="3560975"/>
                <a:gridCol w="455575"/>
                <a:gridCol w="911175"/>
              </a:tblGrid>
              <a:tr h="36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요구사항ID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대분류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중분류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소분류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요구사항명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요구사항 상세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중요도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완료 예정일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59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HW_001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H/W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공통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기본기능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과일 분류 시스템 기분 기능 구현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과일 이미지를 학습하고 실시간으로 정상과 비정상 과일을 분류하는 시스템을 구축한다.  다양한 각도와 조명 조건에서 데이터를 수집하고, Open CV의 Yolo 모델을 활용하여 분류작업을 수행한다.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상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24.07.14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7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HW_002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H/W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공통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하드웨어 구성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라즈베리파이와 아두이노를 사용하여 시스템을 구성하고, 센서 및 모터를 연결한다.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라즈베리파이로 실시간 이미지 캡처 및 처리, 아두이노로 서보모터와 컨베이어 벨트 제어. 적외선 센서와 초음파 센서로 과일의 위치와 통과 여부 감지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상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24.07.31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7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HW_003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H/W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공통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데이터 수집 및 학습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다양한 각도와 조명 조건에서 과일 이미지를 수집하고 학습 데이터를 준비한다.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과일의 정상 여부를 학습시키기 위해 충분한 데이터를 수집하고, 이를 전처리하여 과일 분류 모델을 학습시킨다.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상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24.07.01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7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HW_004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H/W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공통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센서 통합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적외선 센서와 초음파 센서를 사용하여 과일의 위치와 통과 여부를 감지한다.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과일이 분류 위치에 정확히 도달하도록 적외선 센서로 통과 여부를 감지하고, 초음파 센서로 위치를 확인한다.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상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24.07.31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59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HW_001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H/W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공통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실시간 제어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아두이노를 통해 서보모터와 컨베이어 벨트를 실시간으로 제어한다.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실시간으로 과일을 분류하기 위해 아두이노 보드를 통해 서보모터와 컨베이어 벨트를 제어하여 정확한 분류 작업을 수행한다.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상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24.07.31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59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HW_001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H/W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공통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데이터베이스 연동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분류된 과일 데이터를 데이터베이스에 저장하고 관리한다.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실시간으로 분류된 과일 데이터를 데이터베이스에 저장하여, 분류 결과와 관련된 모든 정보를 체계적으로 관리한다.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상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24.08.31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7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HW_001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H/W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공통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웹 기반 모니터링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실시간으로 분류 결과를 모니터링할 수 있는 웹 인터페이스를 구축한다.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사용자들이 실시간으로 과일 분류 결과를 모니터링하고, 데이터 조회 및 분석을 수행할 수 있는 웹 서비스를 제공한다.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상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24.08.31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2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18" name="Google Shape;1018;p7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9" name="Google Shape;1019;p7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0" name="Google Shape;1020;p72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드(8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1" name="Google Shape;102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3" name="Google Shape;1023;p7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024" name="Google Shape;1024;p72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5" name="Google Shape;102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776" y="1462351"/>
            <a:ext cx="4804449" cy="267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201" y="4225399"/>
            <a:ext cx="7265603" cy="18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3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33" name="Google Shape;1033;p7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4" name="Google Shape;1034;p7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5" name="Google Shape;1035;p73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드(9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6" name="Google Shape;103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7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7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039" name="Google Shape;1039;p73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0" name="Google Shape;104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362" y="1624950"/>
            <a:ext cx="6339274" cy="443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4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7" name="Google Shape;1047;p7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7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9" name="Google Shape;1049;p74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드(10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0" name="Google Shape;105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7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2" name="Google Shape;1052;p7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053" name="Google Shape;1053;p74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4" name="Google Shape;105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701" y="1462344"/>
            <a:ext cx="5328599" cy="310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7700" y="4566350"/>
            <a:ext cx="4329226" cy="16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5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62" name="Google Shape;1062;p7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3" name="Google Shape;1063;p7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4" name="Google Shape;1064;p75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드(11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5" name="Google Shape;106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7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7" name="Google Shape;1067;p7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068" name="Google Shape;1068;p75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9" name="Google Shape;10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236" y="1868786"/>
            <a:ext cx="5815528" cy="395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6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76" name="Google Shape;1076;p7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7" name="Google Shape;1077;p7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8" name="Google Shape;1078;p76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드(12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9" name="Google Shape;107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7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1" name="Google Shape;1081;p7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082" name="Google Shape;1082;p76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3" name="Google Shape;108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6364" y="1462345"/>
            <a:ext cx="5171277" cy="293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6376" y="4393924"/>
            <a:ext cx="6215050" cy="156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7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1" name="Google Shape;1091;p7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2" name="Google Shape;1092;p7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3" name="Google Shape;1093;p77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드(13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4" name="Google Shape;109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7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6" name="Google Shape;1096;p7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097" name="Google Shape;1097;p77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8" name="Google Shape;109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8026" y="1804647"/>
            <a:ext cx="6127950" cy="4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8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5" name="Google Shape;1105;p7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6" name="Google Shape;1106;p7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7" name="Google Shape;1107;p78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드(14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8" name="Google Shape;110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0" name="Google Shape;1110;p7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111" name="Google Shape;1111;p78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2" name="Google Shape;111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063" y="1533873"/>
            <a:ext cx="7361874" cy="33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3218" y="4930849"/>
            <a:ext cx="4577572" cy="12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9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20" name="Google Shape;1120;p7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1" name="Google Shape;1121;p7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2" name="Google Shape;1122;p79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드(15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3" name="Google Shape;112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p7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126" name="Google Shape;1126;p79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7" name="Google Shape;112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9"/>
          <p:cNvSpPr txBox="1"/>
          <p:nvPr/>
        </p:nvSpPr>
        <p:spPr>
          <a:xfrm>
            <a:off x="371550" y="1645725"/>
            <a:ext cx="221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 과정 코드(1)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9" name="Google Shape;1129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953" y="2299736"/>
            <a:ext cx="7554097" cy="308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80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35" name="Google Shape;1135;p8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6" name="Google Shape;1136;p8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7" name="Google Shape;1137;p80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드(16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8" name="Google Shape;11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8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0" name="Google Shape;1140;p8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141" name="Google Shape;1141;p80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2" name="Google Shape;114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0"/>
          <p:cNvSpPr txBox="1"/>
          <p:nvPr/>
        </p:nvSpPr>
        <p:spPr>
          <a:xfrm>
            <a:off x="371550" y="1645725"/>
            <a:ext cx="221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 과정 코드(2)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4" name="Google Shape;114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963" y="2069479"/>
            <a:ext cx="4714076" cy="392839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1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50" name="Google Shape;1150;p8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1" name="Google Shape;1151;p8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2" name="Google Shape;1152;p81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드(17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3" name="Google Shape;115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8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5" name="Google Shape;1155;p8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156" name="Google Shape;1156;p81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7" name="Google Shape;115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1"/>
          <p:cNvSpPr txBox="1"/>
          <p:nvPr/>
        </p:nvSpPr>
        <p:spPr>
          <a:xfrm>
            <a:off x="371550" y="1645725"/>
            <a:ext cx="221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 과정 코드(3)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9" name="Google Shape;115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523" y="1637113"/>
            <a:ext cx="4626945" cy="358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8516" y="5217750"/>
            <a:ext cx="2233634" cy="8969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0" name="Google Shape;180;p1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1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19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" name="Google Shape;187;p19"/>
          <p:cNvGraphicFramePr/>
          <p:nvPr/>
        </p:nvGraphicFramePr>
        <p:xfrm>
          <a:off x="0" y="110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{C4C15B4A-26B3-4475-8BB3-8FFB9F758301}</a:tableStyleId>
              </a:tblPr>
              <a:tblGrid>
                <a:gridCol w="885825"/>
                <a:gridCol w="600075"/>
                <a:gridCol w="504825"/>
                <a:gridCol w="733425"/>
                <a:gridCol w="1181100"/>
                <a:gridCol w="3848100"/>
                <a:gridCol w="762000"/>
                <a:gridCol w="638175"/>
              </a:tblGrid>
              <a:tr h="36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요구사항ID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대분류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중분류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소분류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요구사항명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요구사항 상세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중요도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완료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72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SEC_001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보안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보안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데이터 보안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데이터 전송 시 SSL/TLS 암호화를 적용하여 보안을 강화한다.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데이터 전송 중 발생할 수 있는 보안 위협을 방지하기 위해 SSL/TLS 암호화를 적용하여 데이터의 무결성과 기밀성을 유지한다.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중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보류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601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SEC_002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보안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보안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사용자 인증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사용자 인증 및 권한 관리 기능을 통해 데이터 접근을 제어한다.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사용자별 권한을 설정하여 데이터 접근을 제어하고, 보안을 강화한다.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중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보류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601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PER_001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성능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성능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실시간 처리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시스템은 초당 최소 10개의 과일을 분류할 수 있어야 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실시간 분류 시스템의 성능을 보장하기 위해 초당 최소 10개의 과일을 분류할 수 있도록 성능을 최적화한다.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중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보류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601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PER_002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성능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성능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모델 정확도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분류 모델의 분류 정확도는 95% 이상을 목표로 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정확한 과일 분류를 위해 분류 모델의 분류 정확도를 95% 이상으로 유지 및 향상시킨다.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상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24.07.31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997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EXT_001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확장성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확장성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시스템 확장성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시스템은 향후 다른 농산물 분류나 추가 기능 구현을 위해 확장 가능하도록 설계한다.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시스템의 유연성을 높이기 위해 모듈화된 구조를 채택하여, 다른 농산물 분류나 추가 기능 구현 시 쉽게 확장할 수 있도록 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중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보류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72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USA_001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사용성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사용성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사용자 인터페이스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사용자 인터페이스는 직관적이고 사용하기 쉬워야 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직관적이고 사용하기 쉬운 인터페이스를 설계하여, 다양한 사용자들이 쉽게 시스템을 이용할 수 있도록 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상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24.08.31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601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USA_002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사용성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사용성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매뉴얼 제공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시스템 사용에 대한 매뉴얼과 교육 자료를 제공한다.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사용자들이 시스템을 이해하고 효과적으로 사용할 수 있도록 매뉴얼과 교육 자료를 제공한다.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중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보류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2"/>
          <p:cNvSpPr/>
          <p:nvPr/>
        </p:nvSpPr>
        <p:spPr>
          <a:xfrm>
            <a:off x="107500" y="0"/>
            <a:ext cx="41175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66" name="Google Shape;1166;p8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7" name="Google Shape;1167;p8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8" name="Google Shape;1168;p82"/>
          <p:cNvSpPr txBox="1"/>
          <p:nvPr/>
        </p:nvSpPr>
        <p:spPr>
          <a:xfrm>
            <a:off x="323525" y="692700"/>
            <a:ext cx="3649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EficientNet-B0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드(18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9" name="Google Shape;116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1" name="Google Shape;1171;p8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172" name="Google Shape;1172;p82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3" name="Google Shape;117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2"/>
          <p:cNvSpPr txBox="1"/>
          <p:nvPr/>
        </p:nvSpPr>
        <p:spPr>
          <a:xfrm>
            <a:off x="864675" y="1576900"/>
            <a:ext cx="74658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EfficientNet-B0 모델 학습이 완료된 모습</a:t>
            </a:r>
            <a:endParaRPr b="1"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5" name="Google Shape;117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013" y="2265098"/>
            <a:ext cx="6903127" cy="37313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81" name="Google Shape;1181;p8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2" name="Google Shape;1182;p8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3" name="Google Shape;1183;p83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&lt;CNN&gt;핵심소스코드(1)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4" name="Google Shape;118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8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6" name="Google Shape;1186;p8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187" name="Google Shape;1187;p83"/>
          <p:cNvSpPr/>
          <p:nvPr/>
        </p:nvSpPr>
        <p:spPr>
          <a:xfrm>
            <a:off x="201905" y="1462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8" name="Google Shape;118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1413" y="1497875"/>
            <a:ext cx="6921173" cy="469232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8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5" name="Google Shape;1195;p8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p8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7" name="Google Shape;1197;p84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&lt;CNN&gt;핵심소스코드(2)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8" name="Google Shape;119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8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0" name="Google Shape;1200;p8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201" name="Google Shape;1201;p84"/>
          <p:cNvSpPr/>
          <p:nvPr/>
        </p:nvSpPr>
        <p:spPr>
          <a:xfrm>
            <a:off x="201905" y="1445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2" name="Google Shape;120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9700" y="1476713"/>
            <a:ext cx="6224600" cy="470067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8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09" name="Google Shape;1209;p8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0" name="Google Shape;1210;p8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1" name="Google Shape;1211;p85"/>
          <p:cNvSpPr txBox="1"/>
          <p:nvPr/>
        </p:nvSpPr>
        <p:spPr>
          <a:xfrm>
            <a:off x="323525" y="6927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&lt;CNN&gt;핵심소스코드(3)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2" name="Google Shape;121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8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8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215" name="Google Shape;1215;p85"/>
          <p:cNvSpPr/>
          <p:nvPr/>
        </p:nvSpPr>
        <p:spPr>
          <a:xfrm>
            <a:off x="201893" y="1445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6" name="Google Shape;121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737" y="2038925"/>
            <a:ext cx="8686524" cy="35762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8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3" name="Google Shape;1223;p8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4" name="Google Shape;1224;p8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5" name="Google Shape;1225;p86"/>
          <p:cNvSpPr txBox="1"/>
          <p:nvPr/>
        </p:nvSpPr>
        <p:spPr>
          <a:xfrm>
            <a:off x="265800" y="5912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라즈베리파이&lt;-&gt;노트북 코드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(클라이언트중 일부)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6" name="Google Shape;122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8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8" name="Google Shape;1228;p8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229" name="Google Shape;1229;p86"/>
          <p:cNvSpPr/>
          <p:nvPr/>
        </p:nvSpPr>
        <p:spPr>
          <a:xfrm>
            <a:off x="201893" y="144535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0" name="Google Shape;123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025" y="1445350"/>
            <a:ext cx="3597600" cy="47249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2" name="Google Shape;1232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2925" y="1445350"/>
            <a:ext cx="4071938" cy="47249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38" name="Google Shape;1238;p8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9" name="Google Shape;1239;p8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0" name="Google Shape;1240;p87"/>
          <p:cNvSpPr txBox="1"/>
          <p:nvPr/>
        </p:nvSpPr>
        <p:spPr>
          <a:xfrm>
            <a:off x="265800" y="591200"/>
            <a:ext cx="315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라즈베리파이&lt;-&gt;노트북 코드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(서버중 일부)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1" name="Google Shape;124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8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3" name="Google Shape;1243;p8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244" name="Google Shape;124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2282700"/>
            <a:ext cx="2685276" cy="29026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6" name="Google Shape;1246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5275" y="2232849"/>
            <a:ext cx="3045375" cy="319017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7" name="Google Shape;1247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0650" y="2243137"/>
            <a:ext cx="3400776" cy="298177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8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53" name="Google Shape;1253;p8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4" name="Google Shape;1254;p8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5" name="Google Shape;1255;p88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 개발 환경 및 설명(1)</a:t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6" name="Google Shape;125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88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8" name="Google Shape;1258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259" name="Google Shape;125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150" y="1245752"/>
            <a:ext cx="7784300" cy="47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8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6" name="Google Shape;1266;p8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7" name="Google Shape;1267;p8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8" name="Google Shape;1268;p89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 개발 환경 및 설명(2)</a:t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9" name="Google Shape;126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8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1" name="Google Shape;1271;p8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272" name="Google Shape;127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412" y="1140912"/>
            <a:ext cx="8475176" cy="528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79" name="Google Shape;1279;p9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0" name="Google Shape;1280;p9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1" name="Google Shape;1281;p90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 개발 환경 및 설명(3)</a:t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2" name="Google Shape;128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9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4" name="Google Shape;1284;p9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285" name="Google Shape;128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400" y="1259388"/>
            <a:ext cx="8286978" cy="496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9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92" name="Google Shape;1292;p9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3" name="Google Shape;1293;p9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4" name="Google Shape;1294;p91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 개발 환경 및 설명(4)</a:t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5" name="Google Shape;129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9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7" name="Google Shape;1297;p9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298" name="Google Shape;129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813" y="1203850"/>
            <a:ext cx="7680378" cy="47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3" name="Google Shape;193;p2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2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20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유즈케이스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063" y="1773938"/>
            <a:ext cx="8839874" cy="393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9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5" name="Google Shape;1305;p9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6" name="Google Shape;1306;p9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7" name="Google Shape;1307;p9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참조-S/W 기능 실사 사진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8" name="Google Shape;130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9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0" name="Google Shape;1310;p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311" name="Google Shape;1311;p9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2" name="Google Shape;1312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694" y="2283310"/>
            <a:ext cx="3195649" cy="23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0725" y="2281569"/>
            <a:ext cx="3195650" cy="234188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0" name="Google Shape;1320;p9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9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2" name="Google Shape;1322;p93"/>
          <p:cNvSpPr txBox="1"/>
          <p:nvPr/>
        </p:nvSpPr>
        <p:spPr>
          <a:xfrm>
            <a:off x="323528" y="692696"/>
            <a:ext cx="3096344" cy="317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 H/W 기능 실사사진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3" name="Google Shape;132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9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5" name="Google Shape;1325;p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326" name="Google Shape;1326;p93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7" name="Google Shape;132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350" y="2648788"/>
            <a:ext cx="4206325" cy="21835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9" name="Google Shape;1329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8250" y="2327563"/>
            <a:ext cx="3458850" cy="2826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9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5" name="Google Shape;1335;p9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6" name="Google Shape;1336;p9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7" name="Google Shape;1337;p94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참조-개발 참고 사진 (1)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8" name="Google Shape;133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94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0" name="Google Shape;1340;p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341" name="Google Shape;134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365" y="1631173"/>
            <a:ext cx="7201274" cy="4725183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94"/>
          <p:cNvSpPr txBox="1"/>
          <p:nvPr/>
        </p:nvSpPr>
        <p:spPr>
          <a:xfrm>
            <a:off x="1704913" y="1140825"/>
            <a:ext cx="5734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&lt;과일 분류 장치 설계도 프로토타입&gt;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9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9" name="Google Shape;1349;p9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0" name="Google Shape;1350;p9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1" name="Google Shape;1351;p95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참조-개발 참고 사진 (2)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2" name="Google Shape;135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9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4" name="Google Shape;1354;p9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355" name="Google Shape;1355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95"/>
          <p:cNvSpPr txBox="1"/>
          <p:nvPr/>
        </p:nvSpPr>
        <p:spPr>
          <a:xfrm>
            <a:off x="2807400" y="2129963"/>
            <a:ext cx="352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&lt;진리표&gt;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7" name="Google Shape;135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500" y="2717713"/>
            <a:ext cx="8857000" cy="191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9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63" name="Google Shape;1363;p9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4" name="Google Shape;1364;p9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5" name="Google Shape;1365;p96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개발된 장치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6" name="Google Shape;136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9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8" name="Google Shape;1368;p9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369" name="Google Shape;1369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29975"/>
            <a:ext cx="8839200" cy="422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9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76" name="Google Shape;1376;p9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Google Shape;1377;p9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8" name="Google Shape;1378;p97"/>
          <p:cNvSpPr txBox="1"/>
          <p:nvPr/>
        </p:nvSpPr>
        <p:spPr>
          <a:xfrm>
            <a:off x="323525" y="692700"/>
            <a:ext cx="2952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-분류 대상 사진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9" name="Google Shape;137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9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1" name="Google Shape;1381;p9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382" name="Google Shape;138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0" y="1538650"/>
            <a:ext cx="2144502" cy="28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5150" y="1538650"/>
            <a:ext cx="2144502" cy="28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6250" y="1538650"/>
            <a:ext cx="2144502" cy="285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5688" y="1538637"/>
            <a:ext cx="2144502" cy="2859341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7"/>
          <p:cNvSpPr txBox="1"/>
          <p:nvPr/>
        </p:nvSpPr>
        <p:spPr>
          <a:xfrm>
            <a:off x="-194300" y="4519000"/>
            <a:ext cx="26667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정상 사과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(분류 번호: 1)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8" name="Google Shape;1388;p97"/>
          <p:cNvSpPr txBox="1"/>
          <p:nvPr/>
        </p:nvSpPr>
        <p:spPr>
          <a:xfrm>
            <a:off x="2095150" y="4519000"/>
            <a:ext cx="26667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정상 오렌지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(분류 번호: 2)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9" name="Google Shape;1389;p97"/>
          <p:cNvSpPr txBox="1"/>
          <p:nvPr/>
        </p:nvSpPr>
        <p:spPr>
          <a:xfrm>
            <a:off x="4384600" y="4519000"/>
            <a:ext cx="26667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썩은</a:t>
            </a: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사과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(분류 번호: 0)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0" name="Google Shape;1390;p97"/>
          <p:cNvSpPr txBox="1"/>
          <p:nvPr/>
        </p:nvSpPr>
        <p:spPr>
          <a:xfrm>
            <a:off x="6674050" y="4519000"/>
            <a:ext cx="26667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썩은 오렌지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(분류 번호: 0)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9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96" name="Google Shape;1396;p9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7" name="Google Shape;1397;p9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8" name="Google Shape;1398;p98"/>
          <p:cNvSpPr txBox="1"/>
          <p:nvPr/>
        </p:nvSpPr>
        <p:spPr>
          <a:xfrm>
            <a:off x="323525" y="692700"/>
            <a:ext cx="2952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구체적인 작동 원리(1)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9" name="Google Shape;139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1" name="Google Shape;1401;p9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402" name="Google Shape;1402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98"/>
          <p:cNvSpPr txBox="1"/>
          <p:nvPr/>
        </p:nvSpPr>
        <p:spPr>
          <a:xfrm>
            <a:off x="-329300" y="4770175"/>
            <a:ext cx="96192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&lt;1&gt;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라즈베리파이의 원격 제어를 위해 putty를 통해 고정 ip 주소로 접속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노트북과 라즈베리파이의 통신을 위한 코드 파일을 실행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4" name="Google Shape;140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1187875"/>
            <a:ext cx="4098155" cy="22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7725" y="1256550"/>
            <a:ext cx="4609975" cy="210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9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11" name="Google Shape;1411;p9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2" name="Google Shape;1412;p9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3" name="Google Shape;1413;p99"/>
          <p:cNvSpPr txBox="1"/>
          <p:nvPr/>
        </p:nvSpPr>
        <p:spPr>
          <a:xfrm>
            <a:off x="250250" y="692700"/>
            <a:ext cx="3276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구체적인 작동 원리(1-1)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4" name="Google Shape;141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9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6" name="Google Shape;1416;p9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417" name="Google Shape;1417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99"/>
          <p:cNvSpPr txBox="1"/>
          <p:nvPr/>
        </p:nvSpPr>
        <p:spPr>
          <a:xfrm>
            <a:off x="1106900" y="2821875"/>
            <a:ext cx="7113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&lt;노트북이 라즈베리파이에 시작 명령을 보내는 모습&gt;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9" name="Google Shape;141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25" y="1917000"/>
            <a:ext cx="78295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200" y="3614163"/>
            <a:ext cx="80010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9"/>
          <p:cNvSpPr txBox="1"/>
          <p:nvPr/>
        </p:nvSpPr>
        <p:spPr>
          <a:xfrm>
            <a:off x="1106900" y="4658075"/>
            <a:ext cx="7113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&lt;라즈베리파이에서 명령을 수신한 모습&gt;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27" name="Google Shape;1427;p10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8" name="Google Shape;1428;p10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9" name="Google Shape;1429;p100"/>
          <p:cNvSpPr txBox="1"/>
          <p:nvPr/>
        </p:nvSpPr>
        <p:spPr>
          <a:xfrm>
            <a:off x="323525" y="692700"/>
            <a:ext cx="2952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구체적인 작동 원리(2)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0" name="Google Shape;143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0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2" name="Google Shape;1432;p10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433" name="Google Shape;143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100" y="1298025"/>
            <a:ext cx="624840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00"/>
          <p:cNvSpPr txBox="1"/>
          <p:nvPr/>
        </p:nvSpPr>
        <p:spPr>
          <a:xfrm>
            <a:off x="-329300" y="4770175"/>
            <a:ext cx="96192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&lt;2&gt;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라즈베리파메라가 객체를 인식해 노트북의 C:\Users\JW\OneDrive\Desktop\raspberry_fruit\picture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디렉토리에 이미지 파일 전송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0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41" name="Google Shape;1441;p10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2" name="Google Shape;1442;p10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3" name="Google Shape;1443;p101"/>
          <p:cNvSpPr txBox="1"/>
          <p:nvPr/>
        </p:nvSpPr>
        <p:spPr>
          <a:xfrm>
            <a:off x="323525" y="692700"/>
            <a:ext cx="2952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구체적인 작동 원리(3)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4" name="Google Shape;144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0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6" name="Google Shape;1446;p10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447" name="Google Shape;1447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01"/>
          <p:cNvSpPr txBox="1"/>
          <p:nvPr/>
        </p:nvSpPr>
        <p:spPr>
          <a:xfrm>
            <a:off x="-329300" y="4770175"/>
            <a:ext cx="96192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&lt;3&gt;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노트북의 학습된 모델(C:\Users\JW\OneDrive\Desktop\raspberry_fruit\models 경로)이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파일을 로드&amp;분석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9" name="Google Shape;1449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425" y="1339900"/>
            <a:ext cx="691515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6" name="Google Shape;206;p2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2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21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유즈케이스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212" name="Google Shape;21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241762"/>
            <a:ext cx="8839200" cy="483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5" name="Google Shape;1455;p10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6" name="Google Shape;1456;p10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7" name="Google Shape;1457;p102"/>
          <p:cNvSpPr txBox="1"/>
          <p:nvPr/>
        </p:nvSpPr>
        <p:spPr>
          <a:xfrm>
            <a:off x="323525" y="692700"/>
            <a:ext cx="2952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구체적인 작동 원리(4)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8" name="Google Shape;145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0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0" name="Google Shape;1460;p10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461" name="Google Shape;1461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02"/>
          <p:cNvSpPr txBox="1"/>
          <p:nvPr/>
        </p:nvSpPr>
        <p:spPr>
          <a:xfrm>
            <a:off x="-329300" y="4770175"/>
            <a:ext cx="96192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&lt;4&gt;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모델의 결과를 라즈베리파이에게 전송 &amp; 아두이노를 제어해 서보모터까지 한번에 제어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3" name="Google Shape;146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650" y="2579750"/>
            <a:ext cx="33432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3413" y="1417325"/>
            <a:ext cx="33337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02"/>
          <p:cNvSpPr txBox="1"/>
          <p:nvPr/>
        </p:nvSpPr>
        <p:spPr>
          <a:xfrm>
            <a:off x="1252050" y="3279250"/>
            <a:ext cx="6639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&lt;정상과일_사과에 대한 분류 결과를 수신한 모습&gt;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6" name="Google Shape;1466;p102"/>
          <p:cNvSpPr txBox="1"/>
          <p:nvPr/>
        </p:nvSpPr>
        <p:spPr>
          <a:xfrm>
            <a:off x="1160350" y="2017400"/>
            <a:ext cx="6639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&lt;썩은과일에 대한 분류 결과를 수신한 모습&gt;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0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2" name="Google Shape;1472;p10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3" name="Google Shape;1473;p10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4" name="Google Shape;1474;p103"/>
          <p:cNvSpPr txBox="1"/>
          <p:nvPr/>
        </p:nvSpPr>
        <p:spPr>
          <a:xfrm>
            <a:off x="323525" y="692700"/>
            <a:ext cx="2952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구체적인 작동 원리(5)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5" name="Google Shape;147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0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7" name="Google Shape;1477;p10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478" name="Google Shape;147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03"/>
          <p:cNvSpPr txBox="1"/>
          <p:nvPr/>
        </p:nvSpPr>
        <p:spPr>
          <a:xfrm>
            <a:off x="-371150" y="5324925"/>
            <a:ext cx="96192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&lt;5&gt;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제어 명령을 받은 서보 모터들이 각 과일의 분류 목표 지점에 과일을 물리적으로 분류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0" name="Google Shape;1480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6975" y="1277100"/>
            <a:ext cx="6510041" cy="38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0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86" name="Google Shape;1486;p10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7" name="Google Shape;1487;p10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8" name="Google Shape;1488;p104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참조-프로젝트 관리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9" name="Google Shape;148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04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1" name="Google Shape;1491;p10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1492" name="Google Shape;1492;p104"/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3" name="Google Shape;1493;p104"/>
          <p:cNvSpPr/>
          <p:nvPr/>
        </p:nvSpPr>
        <p:spPr>
          <a:xfrm>
            <a:off x="3116828" y="1484773"/>
            <a:ext cx="2880300" cy="4619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4" name="Google Shape;1494;p104"/>
          <p:cNvSpPr/>
          <p:nvPr/>
        </p:nvSpPr>
        <p:spPr>
          <a:xfrm>
            <a:off x="6097868" y="1473909"/>
            <a:ext cx="2981700" cy="4619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5" name="Google Shape;1495;p10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이슈관리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104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형상관리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104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386" y="125786"/>
            <a:ext cx="868102" cy="2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250" y="2008849"/>
            <a:ext cx="2793824" cy="264361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0" name="Google Shape;1500;p104"/>
          <p:cNvSpPr txBox="1"/>
          <p:nvPr/>
        </p:nvSpPr>
        <p:spPr>
          <a:xfrm>
            <a:off x="222250" y="4707300"/>
            <a:ext cx="2709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Notion을 통하여 프로젝트 관리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(개발 정보, 코드, 관련 논문)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1" name="Google Shape;1501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53213" y="2540088"/>
            <a:ext cx="2793826" cy="154824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2" name="Google Shape;1502;p104"/>
          <p:cNvSpPr txBox="1"/>
          <p:nvPr/>
        </p:nvSpPr>
        <p:spPr>
          <a:xfrm>
            <a:off x="3275850" y="4774300"/>
            <a:ext cx="259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Drive를 이용한 데이터, 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문서 형상 관리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3" name="Google Shape;1503;p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7874" y="1871850"/>
            <a:ext cx="2981700" cy="54270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4" name="Google Shape;1504;p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7874" y="2540087"/>
            <a:ext cx="2981700" cy="208328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5" name="Google Shape;1505;p104"/>
          <p:cNvSpPr txBox="1"/>
          <p:nvPr/>
        </p:nvSpPr>
        <p:spPr>
          <a:xfrm>
            <a:off x="5964525" y="4862038"/>
            <a:ext cx="32484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지속적인 온º오프라인을 통해 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개발중 발생한 이슈관리와 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개발에 필요한 기술을 공유함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p105"/>
          <p:cNvPicPr preferRelativeResize="0"/>
          <p:nvPr/>
        </p:nvPicPr>
        <p:blipFill rotWithShape="1">
          <a:blip r:embed="rId3">
            <a:alphaModFix/>
          </a:blip>
          <a:srcRect b="0" l="1036" r="0" t="0"/>
          <a:stretch/>
        </p:blipFill>
        <p:spPr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05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rgbClr val="3B5AA8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b="1" i="0" sz="5000" u="none" cap="none" strike="noStrike">
              <a:solidFill>
                <a:srgbClr val="3B5AA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3" name="Google Shape;1513;p10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1514" name="Google Shape;1514;p105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515" name="Google Shape;1515;p105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516" name="Google Shape;1516;p105"/>
              <p:cNvCxnSpPr/>
              <p:nvPr/>
            </p:nvCxnSpPr>
            <p:spPr>
              <a:xfrm>
                <a:off x="728966" y="206489"/>
                <a:ext cx="1538778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B5AA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17" name="Google Shape;1517;p105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내가 기획한 ICT가</a:t>
                </a:r>
                <a:endParaRPr b="1" i="0" sz="1200" u="none" cap="none" strike="noStrike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세상을 바꾼다면?</a:t>
                </a:r>
                <a:endParaRPr b="1" i="0" sz="1200" u="none" cap="none" strike="noStrike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1518" name="Google Shape;1518;p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9" name="Google Shape;1519;p105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20" name="Google Shape;1520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1549" y="290666"/>
            <a:ext cx="868102" cy="27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